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62"/>
  </p:normalViewPr>
  <p:slideViewPr>
    <p:cSldViewPr snapToGrid="0" snapToObjects="1">
      <p:cViewPr>
        <p:scale>
          <a:sx n="100" d="100"/>
          <a:sy n="100" d="100"/>
        </p:scale>
        <p:origin x="46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E4DAA-A3EF-E044-B728-503ECDD7832D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E6041-A507-4846-AD61-BA4FBF3EF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5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E6041-A507-4846-AD61-BA4FBF3EF8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88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E6041-A507-4846-AD61-BA4FBF3EF8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GESTURE RECOGNTION IN MUSIC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MASTERS PROJECT/ INDEPENDENT STUDY (ART 890)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SANDEEP DASARI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8229" y="5407772"/>
            <a:ext cx="525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/>
              <a:t>: https://</a:t>
            </a:r>
            <a:r>
              <a:rPr lang="en-US" dirty="0" err="1"/>
              <a:t>sandcobainer.github.io</a:t>
            </a:r>
            <a:r>
              <a:rPr lang="en-US" dirty="0"/>
              <a:t>/</a:t>
            </a:r>
            <a:r>
              <a:rPr lang="en-US" dirty="0" err="1"/>
              <a:t>touchfreemusic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8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train/map pipelines in max/</a:t>
            </a:r>
            <a:r>
              <a:rPr lang="en-US" dirty="0" err="1" smtClean="0"/>
              <a:t>msp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</a:pPr>
            <a:r>
              <a:rPr lang="en-US" dirty="0" smtClean="0"/>
              <a:t>SVM</a:t>
            </a:r>
          </a:p>
          <a:p>
            <a:pPr>
              <a:spcBef>
                <a:spcPts val="0"/>
              </a:spcBef>
              <a:buClrTx/>
            </a:pPr>
            <a:endParaRPr lang="en-US" dirty="0" smtClean="0"/>
          </a:p>
          <a:p>
            <a:pPr>
              <a:spcBef>
                <a:spcPts val="0"/>
              </a:spcBef>
              <a:buClrTx/>
            </a:pPr>
            <a:r>
              <a:rPr lang="en-US" dirty="0" smtClean="0"/>
              <a:t>Train/Map pipeline</a:t>
            </a:r>
          </a:p>
          <a:p>
            <a:pPr>
              <a:spcBef>
                <a:spcPts val="0"/>
              </a:spcBef>
              <a:buClrTx/>
            </a:pPr>
            <a:endParaRPr lang="en-US" dirty="0"/>
          </a:p>
          <a:p>
            <a:pPr>
              <a:spcBef>
                <a:spcPts val="0"/>
              </a:spcBef>
              <a:buClrTx/>
            </a:pPr>
            <a:r>
              <a:rPr lang="en-US" dirty="0" smtClean="0"/>
              <a:t>Finger feature set</a:t>
            </a:r>
          </a:p>
          <a:p>
            <a:pPr>
              <a:spcBef>
                <a:spcPts val="0"/>
              </a:spcBef>
              <a:buClrTx/>
            </a:pPr>
            <a:endParaRPr lang="en-US" dirty="0"/>
          </a:p>
          <a:p>
            <a:pPr>
              <a:spcBef>
                <a:spcPts val="0"/>
              </a:spcBef>
              <a:buClrTx/>
            </a:pPr>
            <a:r>
              <a:rPr lang="en-US" dirty="0" smtClean="0"/>
              <a:t>10 classes</a:t>
            </a:r>
          </a:p>
          <a:p>
            <a:pPr>
              <a:spcBef>
                <a:spcPts val="0"/>
              </a:spcBef>
              <a:buClrTx/>
            </a:pPr>
            <a:endParaRPr lang="en-US" dirty="0" smtClean="0"/>
          </a:p>
          <a:p>
            <a:pPr>
              <a:spcBef>
                <a:spcPts val="0"/>
              </a:spcBef>
              <a:buClrTx/>
            </a:pPr>
            <a:endParaRPr lang="en-US" dirty="0"/>
          </a:p>
          <a:p>
            <a:pPr>
              <a:spcBef>
                <a:spcPts val="0"/>
              </a:spcBef>
              <a:buClrTx/>
            </a:pPr>
            <a:endParaRPr lang="en-US" dirty="0"/>
          </a:p>
          <a:p>
            <a:pPr>
              <a:spcBef>
                <a:spcPts val="0"/>
              </a:spcBef>
              <a:buClrTx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t="12995" r="8966" b="20074"/>
          <a:stretch/>
        </p:blipFill>
        <p:spPr>
          <a:xfrm>
            <a:off x="4258564" y="2628526"/>
            <a:ext cx="5702300" cy="311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Classified gestures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t="59468" r="77169" b="23336"/>
          <a:stretch/>
        </p:blipFill>
        <p:spPr>
          <a:xfrm>
            <a:off x="2231136" y="2616200"/>
            <a:ext cx="1350264" cy="10126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t="57593" r="77500" b="23889"/>
          <a:stretch/>
        </p:blipFill>
        <p:spPr>
          <a:xfrm>
            <a:off x="4241800" y="2616200"/>
            <a:ext cx="1205111" cy="1012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t="52495" r="72187" b="19630"/>
          <a:stretch/>
        </p:blipFill>
        <p:spPr>
          <a:xfrm>
            <a:off x="5930901" y="2616200"/>
            <a:ext cx="1155700" cy="105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t="56930" r="73933" b="23043"/>
          <a:stretch/>
        </p:blipFill>
        <p:spPr>
          <a:xfrm>
            <a:off x="7570591" y="2616200"/>
            <a:ext cx="1277297" cy="1059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61916" r="75692" b="19120"/>
          <a:stretch/>
        </p:blipFill>
        <p:spPr>
          <a:xfrm>
            <a:off x="3054350" y="4425894"/>
            <a:ext cx="1054100" cy="1035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61851" r="75625" b="20371"/>
          <a:stretch/>
        </p:blipFill>
        <p:spPr>
          <a:xfrm>
            <a:off x="5035550" y="4425894"/>
            <a:ext cx="1182465" cy="10351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1136" y="3771900"/>
            <a:ext cx="109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Sine wave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6705" y="3771900"/>
            <a:ext cx="106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Sawtooth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51426" y="377190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Triangular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70591" y="3791466"/>
            <a:ext cx="70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Delay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33750" y="5560995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Reverb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700" y="5560995"/>
            <a:ext cx="116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Distortion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48930"/>
            <a:ext cx="7729728" cy="3101983"/>
          </a:xfrm>
        </p:spPr>
        <p:txBody>
          <a:bodyPr/>
          <a:lstStyle/>
          <a:p>
            <a:r>
              <a:rPr lang="en-US" dirty="0" smtClean="0"/>
              <a:t>The classification gestures are sent to the audio synthesis plugins in real time to affect MIDI and DSP effects on the </a:t>
            </a:r>
            <a:r>
              <a:rPr lang="en-US" dirty="0" err="1" smtClean="0"/>
              <a:t>theremin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Keeping everything inside MAX/MSP</a:t>
            </a:r>
          </a:p>
          <a:p>
            <a:r>
              <a:rPr lang="en-US" dirty="0" smtClean="0"/>
              <a:t>Easy to build and release Max for Live plugins for </a:t>
            </a:r>
            <a:r>
              <a:rPr lang="en-US" dirty="0" err="1" smtClean="0"/>
              <a:t>Ableton</a:t>
            </a:r>
            <a:r>
              <a:rPr lang="en-US" dirty="0" smtClean="0"/>
              <a:t> Live</a:t>
            </a:r>
          </a:p>
          <a:p>
            <a:r>
              <a:rPr lang="en-US" dirty="0" smtClean="0"/>
              <a:t>Playable virtual instrument without lag or sudden spikes in frequency or amplitude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timbre of sound by superimposing multiple oscillators(interference)</a:t>
            </a:r>
          </a:p>
          <a:p>
            <a:r>
              <a:rPr lang="en-US" dirty="0" smtClean="0"/>
              <a:t>Develop real time gesture following to turn knobs and sliders</a:t>
            </a:r>
          </a:p>
          <a:p>
            <a:r>
              <a:rPr lang="en-US" dirty="0" smtClean="0"/>
              <a:t>Use gesture following for detecting partial gestures </a:t>
            </a:r>
            <a:r>
              <a:rPr lang="mr-IN" dirty="0" smtClean="0"/>
              <a:t>–</a:t>
            </a:r>
            <a:r>
              <a:rPr lang="en-US" dirty="0" smtClean="0"/>
              <a:t> ACTIVE AREA OF RESEARCH</a:t>
            </a:r>
          </a:p>
          <a:p>
            <a:r>
              <a:rPr lang="en-US" dirty="0" smtClean="0"/>
              <a:t>Combine usage of static and dynamic gestures for fluidic flow and efficient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0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Demo/Feedback?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2895600"/>
            <a:ext cx="3086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Rise of Music Technology</a:t>
            </a:r>
          </a:p>
          <a:p>
            <a:r>
              <a:rPr lang="en-US" dirty="0" smtClean="0"/>
              <a:t>MIDI and Audio Synthesis</a:t>
            </a:r>
          </a:p>
          <a:p>
            <a:r>
              <a:rPr lang="en-US" dirty="0" smtClean="0"/>
              <a:t>Max MSP</a:t>
            </a:r>
          </a:p>
          <a:p>
            <a:r>
              <a:rPr lang="en-US" dirty="0" smtClean="0"/>
              <a:t>Machine Learning and Gesture </a:t>
            </a:r>
            <a:r>
              <a:rPr lang="en-US" dirty="0" smtClean="0"/>
              <a:t>Recognition in music</a:t>
            </a:r>
            <a:endParaRPr lang="en-US" dirty="0" smtClean="0"/>
          </a:p>
          <a:p>
            <a:r>
              <a:rPr lang="en-US" dirty="0" smtClean="0"/>
              <a:t>Real time application with Leap Motion</a:t>
            </a:r>
          </a:p>
          <a:p>
            <a:r>
              <a:rPr lang="en-US" dirty="0" smtClean="0"/>
              <a:t>Building Synthesizers and plugins for </a:t>
            </a:r>
            <a:r>
              <a:rPr lang="en-US" dirty="0" err="1" smtClean="0"/>
              <a:t>Ableton</a:t>
            </a:r>
            <a:r>
              <a:rPr lang="en-US" dirty="0" smtClean="0"/>
              <a:t> Live</a:t>
            </a:r>
          </a:p>
          <a:p>
            <a:r>
              <a:rPr lang="en-US" dirty="0" smtClean="0"/>
              <a:t>Future Work and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Electronic Dance Music (EDM) is the most popular form of music around the world today.</a:t>
            </a:r>
          </a:p>
          <a:p>
            <a:r>
              <a:rPr lang="en-US" dirty="0" smtClean="0"/>
              <a:t>Hundreds of sub-genres and languages</a:t>
            </a:r>
          </a:p>
          <a:p>
            <a:r>
              <a:rPr lang="en-US" dirty="0" smtClean="0"/>
              <a:t>Not just dance music.</a:t>
            </a:r>
          </a:p>
          <a:p>
            <a:r>
              <a:rPr lang="en-US" dirty="0" smtClean="0"/>
              <a:t>House parties, pirate radios, coffee shop shows</a:t>
            </a:r>
          </a:p>
          <a:p>
            <a:r>
              <a:rPr lang="en-US" dirty="0" smtClean="0"/>
              <a:t>Concept of individual music production</a:t>
            </a:r>
          </a:p>
          <a:p>
            <a:r>
              <a:rPr lang="en-US" dirty="0"/>
              <a:t>S</a:t>
            </a:r>
            <a:r>
              <a:rPr lang="en-US" dirty="0" smtClean="0"/>
              <a:t>ampling and remixes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64" y="3035300"/>
            <a:ext cx="2870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midi and synthesizers(1981)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86615"/>
          </a:xfrm>
        </p:spPr>
        <p:txBody>
          <a:bodyPr/>
          <a:lstStyle/>
          <a:p>
            <a:r>
              <a:rPr lang="en-US" dirty="0" smtClean="0"/>
              <a:t>Musical Instrument Digital Interface is a protocol to connect electronic music instruments, computers and audio devices.</a:t>
            </a:r>
          </a:p>
          <a:p>
            <a:r>
              <a:rPr lang="en-US" dirty="0" smtClean="0"/>
              <a:t>Founded by Dave Smith (Sequential Circuits along with Roland)</a:t>
            </a:r>
          </a:p>
          <a:p>
            <a:r>
              <a:rPr lang="en-US" dirty="0" smtClean="0"/>
              <a:t>Just digital event messages specifying pitch (frequency), velocity (amplitude)</a:t>
            </a:r>
          </a:p>
          <a:p>
            <a:r>
              <a:rPr lang="en-US" dirty="0" smtClean="0"/>
              <a:t>Quickly adapted by engineers </a:t>
            </a:r>
            <a:r>
              <a:rPr lang="en-US" dirty="0" smtClean="0"/>
              <a:t>to build </a:t>
            </a:r>
            <a:r>
              <a:rPr lang="en-US" dirty="0" smtClean="0"/>
              <a:t>synthesizers, sampling machines, drum machines, turn tables</a:t>
            </a:r>
          </a:p>
          <a:p>
            <a:r>
              <a:rPr lang="en-US" dirty="0" smtClean="0"/>
              <a:t>Audio Science embraced by musicians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3" t="16695" r="12617" b="41083"/>
          <a:stretch/>
        </p:blipFill>
        <p:spPr>
          <a:xfrm>
            <a:off x="6781800" y="4535559"/>
            <a:ext cx="2607733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of MIDI and Digital Signal Processing</a:t>
            </a:r>
          </a:p>
          <a:p>
            <a:r>
              <a:rPr lang="en-US" dirty="0" smtClean="0"/>
              <a:t>Faster computers -&gt; MORE DSP</a:t>
            </a:r>
          </a:p>
          <a:p>
            <a:r>
              <a:rPr lang="en-US" dirty="0" smtClean="0"/>
              <a:t>Software for audio synthesis and sound generation</a:t>
            </a:r>
          </a:p>
          <a:p>
            <a:r>
              <a:rPr lang="en-US" dirty="0" smtClean="0"/>
              <a:t>Miller </a:t>
            </a:r>
            <a:r>
              <a:rPr lang="en-US" dirty="0" err="1" smtClean="0"/>
              <a:t>Puckette’s</a:t>
            </a:r>
            <a:r>
              <a:rPr lang="en-US" dirty="0" smtClean="0"/>
              <a:t> work on Max (now Max MSP 8) started in 1985. I use Max/MSP 7.3.5 as my programming language</a:t>
            </a:r>
          </a:p>
          <a:p>
            <a:r>
              <a:rPr lang="en-US" dirty="0" smtClean="0"/>
              <a:t>MAX/MSP is a modular programming </a:t>
            </a:r>
            <a:r>
              <a:rPr lang="en-US" dirty="0" err="1" smtClean="0"/>
              <a:t>langauge</a:t>
            </a:r>
            <a:r>
              <a:rPr lang="en-US" dirty="0" smtClean="0"/>
              <a:t> for music and multimedia maintained by Cycling’74</a:t>
            </a:r>
          </a:p>
          <a:p>
            <a:r>
              <a:rPr lang="en-US" dirty="0" smtClean="0"/>
              <a:t>Similar programs in </a:t>
            </a:r>
            <a:r>
              <a:rPr lang="en-US" dirty="0" err="1" smtClean="0"/>
              <a:t>PureData</a:t>
            </a:r>
            <a:r>
              <a:rPr lang="en-US" dirty="0" smtClean="0"/>
              <a:t>, Supercollider, Sonic Pi were developed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/ </a:t>
            </a:r>
            <a:r>
              <a:rPr lang="en-US" dirty="0" err="1" smtClean="0"/>
              <a:t>MSp</a:t>
            </a:r>
            <a:r>
              <a:rPr lang="en-US" dirty="0" smtClean="0"/>
              <a:t> for real time MACHINE LEARNING 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54935" y="2627158"/>
            <a:ext cx="7729728" cy="3101983"/>
          </a:xfrm>
        </p:spPr>
        <p:txBody>
          <a:bodyPr>
            <a:normAutofit/>
          </a:bodyPr>
          <a:lstStyle/>
          <a:p>
            <a:r>
              <a:rPr lang="en-US" sz="1400" dirty="0" smtClean="0"/>
              <a:t>Flexible (own patches)</a:t>
            </a:r>
          </a:p>
          <a:p>
            <a:r>
              <a:rPr lang="en-US" sz="1400" dirty="0" smtClean="0"/>
              <a:t>Modular</a:t>
            </a:r>
            <a:endParaRPr lang="en-US" sz="1400" dirty="0" smtClean="0"/>
          </a:p>
          <a:p>
            <a:r>
              <a:rPr lang="en-US" sz="1400" dirty="0" smtClean="0"/>
              <a:t>Easy data handling</a:t>
            </a:r>
          </a:p>
          <a:p>
            <a:r>
              <a:rPr lang="en-US" sz="1400" dirty="0" smtClean="0"/>
              <a:t>Documentation / community</a:t>
            </a:r>
          </a:p>
          <a:p>
            <a:r>
              <a:rPr lang="en-US" sz="1400" dirty="0" smtClean="0"/>
              <a:t>Fast and real time</a:t>
            </a:r>
          </a:p>
          <a:p>
            <a:r>
              <a:rPr lang="en-US" sz="1400" dirty="0" smtClean="0"/>
              <a:t>Easy to prototype models</a:t>
            </a:r>
          </a:p>
          <a:p>
            <a:r>
              <a:rPr lang="en-US" sz="1400" dirty="0" smtClean="0"/>
              <a:t>Support for Audio Synthesis</a:t>
            </a:r>
          </a:p>
          <a:p>
            <a:r>
              <a:rPr lang="en-US" sz="1400" dirty="0" smtClean="0"/>
              <a:t>Simple predefined models </a:t>
            </a:r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" t="17686" r="21156" b="6087"/>
          <a:stretch/>
        </p:blipFill>
        <p:spPr>
          <a:xfrm>
            <a:off x="4891716" y="2627158"/>
            <a:ext cx="4732094" cy="28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RECOGNITION ON A THEREMIN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Theremin is an electronic musical instrument controller without physical contact.</a:t>
            </a:r>
          </a:p>
          <a:p>
            <a:r>
              <a:rPr lang="en-US" dirty="0" smtClean="0"/>
              <a:t>Problem: Add gesture recognition to a </a:t>
            </a:r>
            <a:r>
              <a:rPr lang="en-US" dirty="0" err="1" smtClean="0"/>
              <a:t>theremin</a:t>
            </a:r>
            <a:r>
              <a:rPr lang="en-US" dirty="0" smtClean="0"/>
              <a:t> in real time</a:t>
            </a:r>
          </a:p>
          <a:p>
            <a:r>
              <a:rPr lang="en-US" dirty="0" smtClean="0"/>
              <a:t>Classify hand gestures of the artist to perform changes in audio synthesis</a:t>
            </a:r>
          </a:p>
          <a:p>
            <a:r>
              <a:rPr lang="en-US" dirty="0" smtClean="0"/>
              <a:t>Gestures fall into 2 kinds</a:t>
            </a:r>
            <a:endParaRPr lang="en-US" dirty="0" smtClean="0"/>
          </a:p>
          <a:p>
            <a:r>
              <a:rPr lang="en-US" dirty="0" smtClean="0"/>
              <a:t>1. static gestures</a:t>
            </a:r>
          </a:p>
          <a:p>
            <a:r>
              <a:rPr lang="en-US" dirty="0" smtClean="0"/>
              <a:t>2. dynamic gestures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239530"/>
            <a:ext cx="2413000" cy="1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8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RECOGNITION ON A THEREMIN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Classifying static gestures is easier (use classification models)</a:t>
            </a:r>
          </a:p>
          <a:p>
            <a:r>
              <a:rPr lang="en-US" dirty="0" smtClean="0"/>
              <a:t>Chose SVM (complex dataset with many gestures but less amount of data)</a:t>
            </a:r>
          </a:p>
          <a:p>
            <a:r>
              <a:rPr lang="en-US" dirty="0" smtClean="0"/>
              <a:t>Classifying dynamic gestures is tricky (Hidden Markov Models?)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</a:t>
            </a:r>
            <a:r>
              <a:rPr lang="en-US" dirty="0" smtClean="0"/>
              <a:t>efine start and end of a gesture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speed of the gesture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Occlusion (overlapping hands)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</a:t>
            </a:r>
            <a:r>
              <a:rPr lang="en-US" dirty="0" smtClean="0"/>
              <a:t>oise (partial misclassification)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25" y="3911816"/>
            <a:ext cx="2360975" cy="19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 and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Leap Motion is a computer hardware sensor that supports hand and finger motions as input without touching. </a:t>
            </a:r>
          </a:p>
          <a:p>
            <a:r>
              <a:rPr lang="en-US" dirty="0" smtClean="0"/>
              <a:t>It gives detailed 3-D coordinates of fingers, bones, palm and elbow positions</a:t>
            </a:r>
          </a:p>
          <a:p>
            <a:r>
              <a:rPr lang="en-US" dirty="0" smtClean="0"/>
              <a:t>Building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</a:t>
            </a:r>
            <a:r>
              <a:rPr lang="en-US" dirty="0" smtClean="0"/>
              <a:t>istance between fingers to palm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</a:t>
            </a:r>
            <a:r>
              <a:rPr lang="en-US" dirty="0" smtClean="0"/>
              <a:t>istance between fingers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distance between pointing fingers and thumb</a:t>
            </a:r>
          </a:p>
          <a:p>
            <a:pPr marL="0" indent="0">
              <a:buNone/>
            </a:pPr>
            <a:r>
              <a:rPr lang="en-US" dirty="0" smtClean="0"/>
              <a:t>Feature set is a list of 12 </a:t>
            </a:r>
            <a:r>
              <a:rPr lang="en-US" dirty="0" err="1" smtClean="0"/>
              <a:t>euclidean</a:t>
            </a:r>
            <a:r>
              <a:rPr lang="en-US" dirty="0" smtClean="0"/>
              <a:t> distances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19884" r="46648" b="22221"/>
          <a:stretch/>
        </p:blipFill>
        <p:spPr>
          <a:xfrm>
            <a:off x="7067491" y="3695701"/>
            <a:ext cx="2893373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3763</TotalTime>
  <Words>573</Words>
  <Application>Microsoft Macintosh PowerPoint</Application>
  <PresentationFormat>Widescreen</PresentationFormat>
  <Paragraphs>93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Gill Sans MT</vt:lpstr>
      <vt:lpstr>Mangal</vt:lpstr>
      <vt:lpstr>Arial</vt:lpstr>
      <vt:lpstr>Parcel</vt:lpstr>
      <vt:lpstr>GESTURE RECOGNTION IN MUSIC</vt:lpstr>
      <vt:lpstr>overview</vt:lpstr>
      <vt:lpstr>Music technology</vt:lpstr>
      <vt:lpstr>History of midi and synthesizers(1981)</vt:lpstr>
      <vt:lpstr>Audio synthesis</vt:lpstr>
      <vt:lpstr>Max / MSp for real time MACHINE LEARNING  </vt:lpstr>
      <vt:lpstr>GESTURE RECOGNITION ON A THEREMIN</vt:lpstr>
      <vt:lpstr>GESTURE RECOGNITION ON A THEREMIN</vt:lpstr>
      <vt:lpstr>Data acquisition and features</vt:lpstr>
      <vt:lpstr>Writing train/map pipelines in max/msp</vt:lpstr>
      <vt:lpstr>Classified gestures</vt:lpstr>
      <vt:lpstr>Real time classification results</vt:lpstr>
      <vt:lpstr>FUTURE WORK</vt:lpstr>
      <vt:lpstr>Demo/Feedback?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RECOGNTION IN MUSIC</dc:title>
  <dc:creator>Sai Sandeep Dasari</dc:creator>
  <cp:lastModifiedBy>Sai Sandeep Dasari</cp:lastModifiedBy>
  <cp:revision>20</cp:revision>
  <dcterms:created xsi:type="dcterms:W3CDTF">2018-10-03T21:56:02Z</dcterms:created>
  <dcterms:modified xsi:type="dcterms:W3CDTF">2018-10-07T02:03:59Z</dcterms:modified>
</cp:coreProperties>
</file>